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8" r:id="rId12"/>
    <p:sldId id="259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7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A32CC-13E5-4C0B-8753-00E1B521B090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AEA9-4B80-4FBE-9598-F7CDE3D03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0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AAEA9-4B80-4FBE-9598-F7CDE3D032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7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61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42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0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6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70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4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6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D9D0-EBB2-4556-9BE2-4AE95AB1DD16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DB34-CA06-44EB-9AEF-3CDCD1920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7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2876"/>
            <a:ext cx="9144000" cy="135575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3600" dirty="0">
                <a:latin typeface="Comic Sans MS" panose="030F0702030302020204" pitchFamily="66" charset="0"/>
              </a:rPr>
              <a:t>BILAN DE LA SOCIETE LES LABOUREURS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498630"/>
            <a:ext cx="9144000" cy="797684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EXERCICE</a:t>
            </a:r>
            <a:r>
              <a:rPr lang="fr-FR" sz="4000" dirty="0">
                <a:latin typeface="Comic Sans MS" panose="030F0702030302020204" pitchFamily="66" charset="0"/>
              </a:rPr>
              <a:t> 2020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4D98E8-3055-481B-92C2-F59A926B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8" y="2097249"/>
            <a:ext cx="9739399" cy="46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3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RECETTES DU BAR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CC00FF"/>
            </a:solidFill>
          </a:ln>
        </p:spPr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Recettes </a:t>
            </a:r>
          </a:p>
          <a:p>
            <a:endParaRPr lang="fr-FR" dirty="0"/>
          </a:p>
          <a:p>
            <a:r>
              <a:rPr lang="fr-FR" dirty="0">
                <a:latin typeface="Comic Sans MS" panose="030F0702030302020204" pitchFamily="66" charset="0"/>
              </a:rPr>
              <a:t>Erreur de Caisse 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>
                <a:latin typeface="Comic Sans MS" panose="030F0702030302020204" pitchFamily="66" charset="0"/>
              </a:rPr>
              <a:t>   BENEFICE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73526" y="1852765"/>
            <a:ext cx="3193366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2 213 Euros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73526" y="4471573"/>
            <a:ext cx="3193366" cy="584775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  1 544 Euros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73526" y="2766184"/>
            <a:ext cx="319336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 </a:t>
            </a:r>
            <a:r>
              <a:rPr lang="fr-FR" sz="3200" dirty="0">
                <a:latin typeface="Comic Sans MS" panose="030F0702030302020204" pitchFamily="66" charset="0"/>
              </a:rPr>
              <a:t>Euro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88E485-4251-4987-B50B-2D12FA5B6968}"/>
              </a:ext>
            </a:extLst>
          </p:cNvPr>
          <p:cNvSpPr txBox="1"/>
          <p:nvPr/>
        </p:nvSpPr>
        <p:spPr>
          <a:xfrm>
            <a:off x="4642338" y="1195754"/>
            <a:ext cx="28979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3DFE1A-A568-4161-9D38-10BFF37D788D}"/>
              </a:ext>
            </a:extLst>
          </p:cNvPr>
          <p:cNvSpPr txBox="1"/>
          <p:nvPr/>
        </p:nvSpPr>
        <p:spPr>
          <a:xfrm>
            <a:off x="8261745" y="1195753"/>
            <a:ext cx="28979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DF96A6-ECC1-4430-89DD-E4F04373945D}"/>
              </a:ext>
            </a:extLst>
          </p:cNvPr>
          <p:cNvSpPr txBox="1"/>
          <p:nvPr/>
        </p:nvSpPr>
        <p:spPr>
          <a:xfrm>
            <a:off x="8160434" y="1852764"/>
            <a:ext cx="31933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41878F-CC7C-4BF0-924B-0BD178702187}"/>
              </a:ext>
            </a:extLst>
          </p:cNvPr>
          <p:cNvSpPr txBox="1"/>
          <p:nvPr/>
        </p:nvSpPr>
        <p:spPr>
          <a:xfrm>
            <a:off x="8160434" y="2766183"/>
            <a:ext cx="31933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90BF6E-A88E-4DAB-A0F5-84221733E669}"/>
              </a:ext>
            </a:extLst>
          </p:cNvPr>
          <p:cNvSpPr txBox="1"/>
          <p:nvPr/>
        </p:nvSpPr>
        <p:spPr>
          <a:xfrm>
            <a:off x="8160434" y="4477013"/>
            <a:ext cx="3193366" cy="584775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GESTION</a:t>
            </a:r>
            <a:b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 suivant Art 200 &amp; 238 bis du C.G.I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CC00FF"/>
            </a:solidFill>
          </a:ln>
        </p:spPr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Dépenses 2020 </a:t>
            </a:r>
          </a:p>
          <a:p>
            <a:endParaRPr lang="fr-FR" dirty="0"/>
          </a:p>
          <a:p>
            <a:r>
              <a:rPr lang="fr-FR" dirty="0">
                <a:latin typeface="Comic Sans MS" panose="030F0702030302020204" pitchFamily="66" charset="0"/>
              </a:rPr>
              <a:t>Dons 2020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3200" dirty="0">
                <a:latin typeface="Comic Sans MS" panose="030F0702030302020204" pitchFamily="66" charset="0"/>
              </a:rPr>
              <a:t>   Impact sur Comptabilité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00687" y="1825625"/>
            <a:ext cx="3843337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734 Euros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32321" y="4874441"/>
            <a:ext cx="2515586" cy="584775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0 Euro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0686" y="2838162"/>
            <a:ext cx="384333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734 Euros</a:t>
            </a:r>
          </a:p>
        </p:txBody>
      </p:sp>
    </p:spTree>
    <p:extLst>
      <p:ext uri="{BB962C8B-B14F-4D97-AF65-F5344CB8AC3E}">
        <p14:creationId xmlns:p14="http://schemas.microsoft.com/office/powerpoint/2010/main" val="26353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4490"/>
            <a:ext cx="10834318" cy="8546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BILAN AU 31 DECEMBRE 2020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4954" y="3963795"/>
            <a:ext cx="4873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Solde Compte des Jeux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03018" y="1707163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414 Euros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4957" y="1713387"/>
            <a:ext cx="48738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atin typeface="Comic Sans MS" panose="030F0702030302020204" pitchFamily="66" charset="0"/>
              </a:defRPr>
            </a:lvl1pPr>
          </a:lstStyle>
          <a:p>
            <a:r>
              <a:rPr lang="fr-FR" dirty="0"/>
              <a:t>Stock Cave au 31/12/2020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03018" y="2309892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 1 053 Euros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2880" y="5877576"/>
            <a:ext cx="35021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TOTAL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103018" y="3389310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16 959 Euros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38196" y="1114193"/>
            <a:ext cx="41910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ACTIF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4957" y="3393564"/>
            <a:ext cx="48738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Solde Livret Bleu au 31/12/2020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4953" y="4574952"/>
            <a:ext cx="4873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Solde Caisse au 31/12/2020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4958" y="2849122"/>
            <a:ext cx="48738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Solde Compte Courant au 31/12/2020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03016" y="3952915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855 Euros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03015" y="4565398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10 Euros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4952" y="5174615"/>
            <a:ext cx="48738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Solde « Tableau » au 31/12/2020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03014" y="5174725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- 50 </a:t>
            </a:r>
            <a:r>
              <a:rPr lang="fr-FR" b="1" dirty="0">
                <a:latin typeface="Comic Sans MS" panose="030F0702030302020204" pitchFamily="66" charset="0"/>
              </a:rPr>
              <a:t>Euros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03014" y="5839089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19 353 Euros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481517" y="1152573"/>
            <a:ext cx="41910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PASSIF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81517" y="2297577"/>
            <a:ext cx="243620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>
                <a:latin typeface="Comic Sans MS" panose="030F0702030302020204" pitchFamily="66" charset="0"/>
              </a:rPr>
              <a:t>Résultat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350119" y="2297577"/>
            <a:ext cx="17469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19 353 Euros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81517" y="5843826"/>
            <a:ext cx="25768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TOTAL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350119" y="5867229"/>
            <a:ext cx="17469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19 353 Euros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2880" y="6372665"/>
            <a:ext cx="117465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valeur de l’immeuble dont la Société est propriétaire devrait être valorisée et apparaitre à l’actif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4957" y="2327407"/>
            <a:ext cx="48738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atin typeface="Comic Sans MS" panose="030F0702030302020204" pitchFamily="66" charset="0"/>
              </a:defRPr>
            </a:lvl1pPr>
          </a:lstStyle>
          <a:p>
            <a:r>
              <a:rPr lang="fr-FR" dirty="0"/>
              <a:t>Stock Fuel au 31/12/2020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103017" y="2849122"/>
            <a:ext cx="1985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Comic Sans MS" panose="030F0702030302020204" pitchFamily="66" charset="0"/>
              </a:rPr>
              <a:t>112 Euros</a:t>
            </a:r>
          </a:p>
        </p:txBody>
      </p:sp>
    </p:spTree>
    <p:extLst>
      <p:ext uri="{BB962C8B-B14F-4D97-AF65-F5344CB8AC3E}">
        <p14:creationId xmlns:p14="http://schemas.microsoft.com/office/powerpoint/2010/main" val="11786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6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F59278D-6A11-4DFD-B7DE-C9146B32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" y="0"/>
            <a:ext cx="1150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AVANT DE NOUS QUITTER, IL VOUS EST DEMANDE DE BIEN VOULOIR </a:t>
            </a:r>
            <a:r>
              <a:rPr lang="fr-FR" sz="3600" dirty="0">
                <a:latin typeface="Comic Sans MS" panose="030F0702030302020204" pitchFamily="66" charset="0"/>
              </a:rPr>
              <a:t>: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  <a:p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APPROUVER LE BILAN FINANCIER 2020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  <a:p>
            <a:r>
              <a:rPr lang="fr-FR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  VOTER LE BUDGET 2021</a:t>
            </a:r>
          </a:p>
        </p:txBody>
      </p:sp>
    </p:spTree>
    <p:extLst>
      <p:ext uri="{BB962C8B-B14F-4D97-AF65-F5344CB8AC3E}">
        <p14:creationId xmlns:p14="http://schemas.microsoft.com/office/powerpoint/2010/main" val="39132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44394" y="3179298"/>
            <a:ext cx="948162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MERCI DE VOTRE ATTENTION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44394" y="4532971"/>
            <a:ext cx="948162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5612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chemeClr val="accent5"/>
                </a:solidFill>
                <a:latin typeface="Comic Sans MS" panose="030F0702030302020204" pitchFamily="66" charset="0"/>
              </a:rPr>
              <a:t>Société les Laboureurs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21" y="1839693"/>
            <a:ext cx="5188662" cy="4645513"/>
          </a:xfrm>
        </p:spPr>
        <p:txBody>
          <a:bodyPr/>
          <a:lstStyle/>
          <a:p>
            <a:pPr marL="0" indent="0">
              <a:buNone/>
            </a:pPr>
            <a:r>
              <a:rPr lang="fr-FR" sz="4000" dirty="0">
                <a:latin typeface="Comic Sans MS" panose="030F0702030302020204" pitchFamily="66" charset="0"/>
              </a:rPr>
              <a:t>	</a:t>
            </a:r>
          </a:p>
          <a:p>
            <a:pPr marL="914400" lvl="2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914400" lvl="2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lvl="1"/>
            <a:endParaRPr lang="fr-FR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7919" y="3162709"/>
            <a:ext cx="14620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57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4179" y="5707836"/>
            <a:ext cx="245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07919" y="4699634"/>
            <a:ext cx="146208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C2CF0E-DC73-418C-9F7C-5B2975B560C5}"/>
              </a:ext>
            </a:extLst>
          </p:cNvPr>
          <p:cNvSpPr txBox="1"/>
          <p:nvPr/>
        </p:nvSpPr>
        <p:spPr>
          <a:xfrm>
            <a:off x="5015999" y="2454823"/>
            <a:ext cx="14620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E571242-5840-49DC-84DE-7CA02809FE02}"/>
              </a:ext>
            </a:extLst>
          </p:cNvPr>
          <p:cNvSpPr txBox="1"/>
          <p:nvPr/>
        </p:nvSpPr>
        <p:spPr>
          <a:xfrm>
            <a:off x="2405575" y="1771905"/>
            <a:ext cx="765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Nombre d’Adhérents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B8A4DD0-ED59-4634-99B7-1F83AEEABB28}"/>
              </a:ext>
            </a:extLst>
          </p:cNvPr>
          <p:cNvSpPr txBox="1"/>
          <p:nvPr/>
        </p:nvSpPr>
        <p:spPr>
          <a:xfrm>
            <a:off x="1019213" y="3028194"/>
            <a:ext cx="221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Hommes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0C10C63-4FD2-445A-9CF3-7E7ACEAD03E2}"/>
              </a:ext>
            </a:extLst>
          </p:cNvPr>
          <p:cNvSpPr txBox="1"/>
          <p:nvPr/>
        </p:nvSpPr>
        <p:spPr>
          <a:xfrm>
            <a:off x="1019213" y="4699634"/>
            <a:ext cx="212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Femmes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F7ACDF-8407-4991-9BC4-E4E5456A2112}"/>
              </a:ext>
            </a:extLst>
          </p:cNvPr>
          <p:cNvSpPr txBox="1"/>
          <p:nvPr/>
        </p:nvSpPr>
        <p:spPr>
          <a:xfrm>
            <a:off x="5015999" y="5845108"/>
            <a:ext cx="146208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6856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1" grpId="0" animBg="1"/>
      <p:bldP spid="12" grpId="0" animBg="1"/>
      <p:bldP spid="23" grpId="0"/>
      <p:bldP spid="24" grpId="0"/>
      <p:bldP spid="26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168" y="365126"/>
            <a:ext cx="10620632" cy="722270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DEPENSES BATIMENTS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168" y="1924099"/>
            <a:ext cx="10515600" cy="4351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sz="4000" dirty="0">
                <a:latin typeface="Comic Sans MS" panose="030F0702030302020204" pitchFamily="66" charset="0"/>
              </a:rPr>
              <a:t>IMPOTS</a:t>
            </a:r>
          </a:p>
          <a:p>
            <a:pPr algn="ctr"/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ORDURES MENAGERES 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Taxe Foncière sur Bâti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03520" y="3024554"/>
            <a:ext cx="18006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133 Euros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5303520" y="4099768"/>
            <a:ext cx="18006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341 Euros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D51CE7-2545-4EA8-929B-016CF76C6DC8}"/>
              </a:ext>
            </a:extLst>
          </p:cNvPr>
          <p:cNvSpPr txBox="1"/>
          <p:nvPr/>
        </p:nvSpPr>
        <p:spPr>
          <a:xfrm>
            <a:off x="5781820" y="2439779"/>
            <a:ext cx="132236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95662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212" y="23615"/>
            <a:ext cx="10270587" cy="83984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AUTRES CHARGES DU BATIMENT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4566"/>
            <a:ext cx="6702083" cy="5493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CHAUFFAGE / FUEL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ELECTRICITE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EAU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ASSURANCES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ENT. EXTINCTEURS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ENT. CHAUDIERE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45730" y="1817756"/>
            <a:ext cx="25005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1082 Euros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45730" y="2732611"/>
            <a:ext cx="25005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   369 Euros	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4845730" y="3598939"/>
            <a:ext cx="25005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70 Euros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4845730" y="4494397"/>
            <a:ext cx="25005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572 Euros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45730" y="5423650"/>
            <a:ext cx="25005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266 Euros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45730" y="6247906"/>
            <a:ext cx="25005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omic Sans MS" panose="030F0702030302020204" pitchFamily="66" charset="0"/>
              </a:rPr>
              <a:t>151 Euros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B2C6A-BB93-499D-A550-22E5C55B197A}"/>
              </a:ext>
            </a:extLst>
          </p:cNvPr>
          <p:cNvSpPr txBox="1"/>
          <p:nvPr/>
        </p:nvSpPr>
        <p:spPr>
          <a:xfrm>
            <a:off x="4845730" y="746855"/>
            <a:ext cx="25005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719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73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TRAVAUX 2020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967" y="2348352"/>
            <a:ext cx="55460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Travaux Chauffage	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6000" y="2335698"/>
            <a:ext cx="3168671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369 Euros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57C5C9-2EEC-4328-9B9A-E084EDAB5B29}"/>
              </a:ext>
            </a:extLst>
          </p:cNvPr>
          <p:cNvSpPr txBox="1"/>
          <p:nvPr/>
        </p:nvSpPr>
        <p:spPr>
          <a:xfrm>
            <a:off x="4456490" y="5728390"/>
            <a:ext cx="45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omic Sans MS" panose="030F0702030302020204" pitchFamily="66" charset="0"/>
              </a:rPr>
              <a:t>TOTAL</a:t>
            </a:r>
            <a:r>
              <a:rPr lang="fr-FR" sz="2400" b="1" dirty="0">
                <a:latin typeface="Comic Sans MS" panose="030F0702030302020204" pitchFamily="66" charset="0"/>
              </a:rPr>
              <a:t> =   </a:t>
            </a:r>
            <a:r>
              <a:rPr lang="fr-FR" sz="3200" b="1" dirty="0">
                <a:latin typeface="Comic Sans MS" panose="030F0702030302020204" pitchFamily="66" charset="0"/>
              </a:rPr>
              <a:t>857</a:t>
            </a:r>
            <a:r>
              <a:rPr lang="fr-FR" sz="2400" b="1" dirty="0">
                <a:latin typeface="Comic Sans MS" panose="030F0702030302020204" pitchFamily="66" charset="0"/>
              </a:rPr>
              <a:t> </a:t>
            </a:r>
            <a:r>
              <a:rPr lang="fr-FR" sz="2800" b="1" dirty="0">
                <a:latin typeface="Comic Sans MS" panose="030F0702030302020204" pitchFamily="66" charset="0"/>
              </a:rPr>
              <a:t>Euros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90BF4-1098-45F9-82E8-0C1CB0A4E228}"/>
              </a:ext>
            </a:extLst>
          </p:cNvPr>
          <p:cNvSpPr/>
          <p:nvPr/>
        </p:nvSpPr>
        <p:spPr>
          <a:xfrm>
            <a:off x="212035" y="4643885"/>
            <a:ext cx="54229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DIVERS – Portier, Aménagt extérieur 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AD7CEA-4BE8-47A8-825A-987C76DABB77}"/>
              </a:ext>
            </a:extLst>
          </p:cNvPr>
          <p:cNvSpPr/>
          <p:nvPr/>
        </p:nvSpPr>
        <p:spPr>
          <a:xfrm>
            <a:off x="6321287" y="4643885"/>
            <a:ext cx="2943384" cy="545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488</a:t>
            </a:r>
            <a:r>
              <a:rPr lang="fr-FR" dirty="0"/>
              <a:t> </a:t>
            </a:r>
            <a:r>
              <a:rPr lang="fr-FR" sz="3200" dirty="0">
                <a:latin typeface="Comic Sans MS" panose="030F0702030302020204" pitchFamily="66" charset="0"/>
              </a:rPr>
              <a:t>EUROS</a:t>
            </a:r>
          </a:p>
        </p:txBody>
      </p:sp>
    </p:spTree>
    <p:extLst>
      <p:ext uri="{BB962C8B-B14F-4D97-AF65-F5344CB8AC3E}">
        <p14:creationId xmlns:p14="http://schemas.microsoft.com/office/powerpoint/2010/main" val="10357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TOTAL DES CHARGES DE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995" y="5043414"/>
            <a:ext cx="10280009" cy="926360"/>
          </a:xfrm>
        </p:spPr>
        <p:txBody>
          <a:bodyPr>
            <a:normAutofit/>
          </a:bodyPr>
          <a:lstStyle/>
          <a:p>
            <a:pPr lvl="7" algn="ctr"/>
            <a:endParaRPr lang="fr-FR" sz="3400" dirty="0">
              <a:latin typeface="Comic Sans MS" panose="030F0702030302020204" pitchFamily="66" charset="0"/>
            </a:endParaRPr>
          </a:p>
          <a:p>
            <a:pPr lvl="8" algn="ctr"/>
            <a:endParaRPr lang="fr-FR" sz="3400" dirty="0"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16E7B8-60BD-4E17-88AA-CF3A59C7EA29}"/>
              </a:ext>
            </a:extLst>
          </p:cNvPr>
          <p:cNvSpPr txBox="1"/>
          <p:nvPr/>
        </p:nvSpPr>
        <p:spPr>
          <a:xfrm>
            <a:off x="1294228" y="3910818"/>
            <a:ext cx="10199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2020 = 5 432 EUROS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E2FF6-166C-4B95-8C8A-013F79EC8DBB}"/>
              </a:ext>
            </a:extLst>
          </p:cNvPr>
          <p:cNvSpPr/>
          <p:nvPr/>
        </p:nvSpPr>
        <p:spPr>
          <a:xfrm>
            <a:off x="838199" y="2277533"/>
            <a:ext cx="6384722" cy="926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Charges de Personnel 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(Salaires + Cotisations Sociales)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E3B65-F9B6-427E-991D-1CD64E09D1E1}"/>
              </a:ext>
            </a:extLst>
          </p:cNvPr>
          <p:cNvSpPr/>
          <p:nvPr/>
        </p:nvSpPr>
        <p:spPr>
          <a:xfrm>
            <a:off x="7445412" y="2277533"/>
            <a:ext cx="2943384" cy="92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2 065</a:t>
            </a:r>
            <a:r>
              <a:rPr lang="fr-FR" dirty="0"/>
              <a:t> </a:t>
            </a:r>
            <a:r>
              <a:rPr lang="fr-FR" sz="3200" dirty="0">
                <a:latin typeface="Comic Sans MS" panose="030F0702030302020204" pitchFamily="66" charset="0"/>
              </a:rPr>
              <a:t>EUROS</a:t>
            </a:r>
          </a:p>
        </p:txBody>
      </p:sp>
    </p:spTree>
    <p:extLst>
      <p:ext uri="{BB962C8B-B14F-4D97-AF65-F5344CB8AC3E}">
        <p14:creationId xmlns:p14="http://schemas.microsoft.com/office/powerpoint/2010/main" val="12858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92D050"/>
                </a:solidFill>
                <a:latin typeface="Comic Sans MS" panose="030F0702030302020204" pitchFamily="66" charset="0"/>
              </a:rPr>
              <a:t>ACTIVITE : JEU DE BOULES DE FORT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99017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COTISATIONS ANNUELLES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51 Sociétaires ont payés leur cotisation 2020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Soit 15 Euros x 51 = 765 Euros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Reliquat exercices antérieurs = 0 Euro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Cotisation 2021 payée d’avance =  0 Euro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85775" y="5227181"/>
            <a:ext cx="490962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765 EUROS</a:t>
            </a:r>
          </a:p>
        </p:txBody>
      </p:sp>
    </p:spTree>
    <p:extLst>
      <p:ext uri="{BB962C8B-B14F-4D97-AF65-F5344CB8AC3E}">
        <p14:creationId xmlns:p14="http://schemas.microsoft.com/office/powerpoint/2010/main" val="18675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3009"/>
            <a:ext cx="10515600" cy="63108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i="1" dirty="0">
                <a:latin typeface="Comic Sans MS" panose="030F0702030302020204" pitchFamily="66" charset="0"/>
              </a:rPr>
              <a:t>Activités diverses organisées en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0587"/>
            <a:ext cx="10125089" cy="474205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Concours de Belote </a:t>
            </a:r>
          </a:p>
          <a:p>
            <a:r>
              <a:rPr lang="fr-FR" dirty="0">
                <a:latin typeface="Comic Sans MS" panose="030F0702030302020204" pitchFamily="66" charset="0"/>
              </a:rPr>
              <a:t>Concours Alain Hayere</a:t>
            </a:r>
          </a:p>
          <a:p>
            <a:r>
              <a:rPr lang="fr-FR" dirty="0">
                <a:latin typeface="Comic Sans MS" panose="030F0702030302020204" pitchFamily="66" charset="0"/>
              </a:rPr>
              <a:t>Challenge un contre un</a:t>
            </a:r>
          </a:p>
          <a:p>
            <a:r>
              <a:rPr lang="fr-FR" dirty="0">
                <a:latin typeface="Comic Sans MS" panose="030F0702030302020204" pitchFamily="66" charset="0"/>
              </a:rPr>
              <a:t>Challenge Communal	</a:t>
            </a:r>
          </a:p>
          <a:p>
            <a:r>
              <a:rPr lang="fr-FR" dirty="0">
                <a:latin typeface="Comic Sans MS" panose="030F0702030302020204" pitchFamily="66" charset="0"/>
              </a:rPr>
              <a:t>Challenge du Couple</a:t>
            </a:r>
          </a:p>
          <a:p>
            <a:r>
              <a:rPr lang="fr-FR" dirty="0">
                <a:latin typeface="Comic Sans MS" panose="030F0702030302020204" pitchFamily="66" charset="0"/>
              </a:rPr>
              <a:t>Soirées diverses</a:t>
            </a:r>
          </a:p>
          <a:p>
            <a:r>
              <a:rPr lang="fr-FR" dirty="0">
                <a:latin typeface="Comic Sans MS" panose="030F0702030302020204" pitchFamily="66" charset="0"/>
              </a:rPr>
              <a:t>Concours divers</a:t>
            </a:r>
          </a:p>
          <a:p>
            <a:r>
              <a:rPr lang="fr-FR" dirty="0">
                <a:latin typeface="Comic Sans MS" panose="030F0702030302020204" pitchFamily="66" charset="0"/>
              </a:rPr>
              <a:t>Recette du Jeu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01825" y="929897"/>
            <a:ext cx="1378633" cy="379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Dépenses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775725" y="954501"/>
            <a:ext cx="12238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Recettes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44133" y="944667"/>
            <a:ext cx="10744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Solde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86488" y="1466778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09524" y="1480843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353161" y="1493744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86486" y="3051567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78638" y="3558467"/>
            <a:ext cx="101715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86486" y="1989318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852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86486" y="2511087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827778" y="1988260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1140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27779" y="2549016"/>
            <a:ext cx="9946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27778" y="3074901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27778" y="3609158"/>
            <a:ext cx="9946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353161" y="1981867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288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348879" y="2496713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336583" y="3062952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336687" y="3612029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230408" y="5989123"/>
            <a:ext cx="19272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SOLDE 2020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656651" y="5989123"/>
            <a:ext cx="223676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328 Euros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78638" y="4079273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809522" y="4144861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336686" y="4138660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86486" y="4632185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827778" y="4632185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336685" y="4681403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86486" y="5098277"/>
            <a:ext cx="10093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827778" y="5098277"/>
            <a:ext cx="10128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336584" y="5105277"/>
            <a:ext cx="1017157" cy="376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934AC29-727F-4800-9CB9-E90C59C3F7C4}"/>
              </a:ext>
            </a:extLst>
          </p:cNvPr>
          <p:cNvSpPr txBox="1"/>
          <p:nvPr/>
        </p:nvSpPr>
        <p:spPr>
          <a:xfrm>
            <a:off x="10963289" y="973687"/>
            <a:ext cx="11207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2019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CD69B4D-983B-4DA3-A492-C38A22371303}"/>
              </a:ext>
            </a:extLst>
          </p:cNvPr>
          <p:cNvSpPr txBox="1"/>
          <p:nvPr/>
        </p:nvSpPr>
        <p:spPr>
          <a:xfrm>
            <a:off x="10963289" y="1480843"/>
            <a:ext cx="11207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B499467-D152-4F80-8C4D-67372F7660EF}"/>
              </a:ext>
            </a:extLst>
          </p:cNvPr>
          <p:cNvSpPr txBox="1"/>
          <p:nvPr/>
        </p:nvSpPr>
        <p:spPr>
          <a:xfrm>
            <a:off x="10963289" y="1989318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AF68F8A-1A51-48DA-94E5-B3CC06D70244}"/>
              </a:ext>
            </a:extLst>
          </p:cNvPr>
          <p:cNvSpPr txBox="1"/>
          <p:nvPr/>
        </p:nvSpPr>
        <p:spPr>
          <a:xfrm>
            <a:off x="10963289" y="2529235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23F457E-A404-4550-92BC-EAB6DB59EB55}"/>
              </a:ext>
            </a:extLst>
          </p:cNvPr>
          <p:cNvSpPr txBox="1"/>
          <p:nvPr/>
        </p:nvSpPr>
        <p:spPr>
          <a:xfrm>
            <a:off x="10966961" y="3043736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20CC08C-572E-4D12-8FED-8F14E42D72AF}"/>
              </a:ext>
            </a:extLst>
          </p:cNvPr>
          <p:cNvSpPr txBox="1"/>
          <p:nvPr/>
        </p:nvSpPr>
        <p:spPr>
          <a:xfrm>
            <a:off x="10963289" y="3597457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6B3F8D6-753F-4D2F-8FA5-587153AC554F}"/>
              </a:ext>
            </a:extLst>
          </p:cNvPr>
          <p:cNvSpPr txBox="1"/>
          <p:nvPr/>
        </p:nvSpPr>
        <p:spPr>
          <a:xfrm>
            <a:off x="10963289" y="4157521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0A7C0C4-D5B3-4EBF-B00F-098B02506B0C}"/>
              </a:ext>
            </a:extLst>
          </p:cNvPr>
          <p:cNvSpPr txBox="1"/>
          <p:nvPr/>
        </p:nvSpPr>
        <p:spPr>
          <a:xfrm>
            <a:off x="10963289" y="4645898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4E772C1-8281-457B-AE79-A821AA1BB50A}"/>
              </a:ext>
            </a:extLst>
          </p:cNvPr>
          <p:cNvSpPr txBox="1"/>
          <p:nvPr/>
        </p:nvSpPr>
        <p:spPr>
          <a:xfrm>
            <a:off x="10963289" y="5098277"/>
            <a:ext cx="11207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3865318-6877-4182-A426-B09E23352C5A}"/>
              </a:ext>
            </a:extLst>
          </p:cNvPr>
          <p:cNvSpPr txBox="1"/>
          <p:nvPr/>
        </p:nvSpPr>
        <p:spPr>
          <a:xfrm>
            <a:off x="10302057" y="5993901"/>
            <a:ext cx="178195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4" grpId="0" animBg="1"/>
      <p:bldP spid="16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i="1" dirty="0">
                <a:latin typeface="Comic Sans MS" panose="030F0702030302020204" pitchFamily="66" charset="0"/>
              </a:rPr>
              <a:t>Gestion du Bar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56996"/>
            <a:ext cx="10515600" cy="500100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914400" lvl="2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Domaine du Bourneau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Super U Andard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Divers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Total des Achats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33182" y="1856996"/>
            <a:ext cx="287497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Dépenses 2020</a:t>
            </a:r>
          </a:p>
          <a:p>
            <a:pPr algn="ctr"/>
            <a:endParaRPr lang="fr-F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7582" y="2781531"/>
            <a:ext cx="17454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414 Euros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18271" y="3815168"/>
            <a:ext cx="179700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 255 Euros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96000" y="4790044"/>
            <a:ext cx="179700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0 Euro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96000" y="5700678"/>
            <a:ext cx="179700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669 Euros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E9E747-33A5-4708-8D42-CA5735B98705}"/>
              </a:ext>
            </a:extLst>
          </p:cNvPr>
          <p:cNvSpPr txBox="1"/>
          <p:nvPr/>
        </p:nvSpPr>
        <p:spPr>
          <a:xfrm>
            <a:off x="8293491" y="1856995"/>
            <a:ext cx="287497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863EF7-6BAC-4DB9-83C8-2507F6B82974}"/>
              </a:ext>
            </a:extLst>
          </p:cNvPr>
          <p:cNvSpPr txBox="1"/>
          <p:nvPr/>
        </p:nvSpPr>
        <p:spPr>
          <a:xfrm>
            <a:off x="9070659" y="2796921"/>
            <a:ext cx="17454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CFB0EB-9D44-42F1-82C5-96D5F48D69C6}"/>
              </a:ext>
            </a:extLst>
          </p:cNvPr>
          <p:cNvSpPr txBox="1"/>
          <p:nvPr/>
        </p:nvSpPr>
        <p:spPr>
          <a:xfrm>
            <a:off x="9070659" y="3815168"/>
            <a:ext cx="17454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6BAC0C-14B2-4877-8372-A6E5A62F4438}"/>
              </a:ext>
            </a:extLst>
          </p:cNvPr>
          <p:cNvSpPr txBox="1"/>
          <p:nvPr/>
        </p:nvSpPr>
        <p:spPr>
          <a:xfrm>
            <a:off x="9092419" y="4790044"/>
            <a:ext cx="17454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9B67B2-3338-446A-B17C-DA316AC519AC}"/>
              </a:ext>
            </a:extLst>
          </p:cNvPr>
          <p:cNvSpPr txBox="1"/>
          <p:nvPr/>
        </p:nvSpPr>
        <p:spPr>
          <a:xfrm>
            <a:off x="9092419" y="5700678"/>
            <a:ext cx="17454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7" grpId="0" animBg="1"/>
      <p:bldP spid="14" grpId="0" animBg="1"/>
      <p:bldP spid="15" grpId="0" animBg="1"/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404</Words>
  <Application>Microsoft Office PowerPoint</Application>
  <PresentationFormat>Grand écran</PresentationFormat>
  <Paragraphs>176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Thème Office</vt:lpstr>
      <vt:lpstr>BILAN DE LA SOCIETE LES LABOUREURS</vt:lpstr>
      <vt:lpstr>Société les Laboureurs</vt:lpstr>
      <vt:lpstr>DEPENSES BATIMENTS</vt:lpstr>
      <vt:lpstr>AUTRES CHARGES DU BATIMENT</vt:lpstr>
      <vt:lpstr>TRAVAUX 2020</vt:lpstr>
      <vt:lpstr>TOTAL DES CHARGES DE FONCTIONNEMENT</vt:lpstr>
      <vt:lpstr>ACTIVITE : JEU DE BOULES DE FORT</vt:lpstr>
      <vt:lpstr>Activités diverses organisées en 2020</vt:lpstr>
      <vt:lpstr>Gestion du Bar</vt:lpstr>
      <vt:lpstr>RECETTES DU BAR</vt:lpstr>
      <vt:lpstr>GESTION  suivant Art 200 &amp; 238 bis du C.G.I</vt:lpstr>
      <vt:lpstr> BILAN AU 31 DECEMBRE 2020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</dc:title>
  <dc:creator>Patrice Goguet</dc:creator>
  <cp:lastModifiedBy>Patrice</cp:lastModifiedBy>
  <cp:revision>221</cp:revision>
  <dcterms:created xsi:type="dcterms:W3CDTF">2016-03-02T09:39:49Z</dcterms:created>
  <dcterms:modified xsi:type="dcterms:W3CDTF">2021-02-12T08:18:25Z</dcterms:modified>
</cp:coreProperties>
</file>